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74" r:id="rId2"/>
    <p:sldId id="256" r:id="rId3"/>
    <p:sldId id="275" r:id="rId4"/>
    <p:sldId id="301" r:id="rId5"/>
    <p:sldId id="278" r:id="rId6"/>
    <p:sldId id="302" r:id="rId7"/>
    <p:sldId id="276" r:id="rId8"/>
    <p:sldId id="303" r:id="rId9"/>
    <p:sldId id="299" r:id="rId10"/>
    <p:sldId id="304" r:id="rId11"/>
    <p:sldId id="300" r:id="rId12"/>
    <p:sldId id="305" r:id="rId13"/>
    <p:sldId id="29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소제목 표지" id="{E66F2113-6FFA-4364-A8C0-BE665FAC21BC}">
          <p14:sldIdLst>
            <p14:sldId id="275"/>
            <p14:sldId id="301"/>
            <p14:sldId id="278"/>
            <p14:sldId id="302"/>
            <p14:sldId id="276"/>
            <p14:sldId id="303"/>
            <p14:sldId id="299"/>
            <p14:sldId id="304"/>
            <p14:sldId id="300"/>
            <p14:sldId id="305"/>
          </p14:sldIdLst>
        </p14:section>
        <p14:section name="발표 스타일" id="{C38C02E4-11D5-42F5-893A-E6BF36DD56B9}">
          <p14:sldIdLst>
            <p14:sldId id="291"/>
          </p14:sldIdLst>
        </p14:section>
        <p14:section name="발표 및 보고서 스타일" id="{5F902FA6-5113-4F91-AC77-13F3243B18A9}">
          <p14:sldIdLst/>
        </p14:section>
        <p14:section name="마지막" id="{0A9151A7-1FDD-4606-B7F8-A63B772563C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2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hyperlink" Target="http://simplemaps.com/resources/svg-map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986"/>
            <a:ext cx="12192000" cy="612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335290" y="5745596"/>
            <a:ext cx="14205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+mn-ea"/>
              </a:rPr>
              <a:t>팀장 김성우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김형우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045581" y="2651460"/>
            <a:ext cx="10100843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Happy House.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개발 효과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Take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40B34B85-7F1C-4630-9398-4FAB68DF5416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0D907-2BD3-4D47-92AA-5498BFCD02D7}"/>
              </a:ext>
            </a:extLst>
          </p:cNvPr>
          <p:cNvSpPr txBox="1"/>
          <p:nvPr/>
        </p:nvSpPr>
        <p:spPr>
          <a:xfrm>
            <a:off x="2798618" y="1717964"/>
            <a:ext cx="603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시연 동영상 붙여넣기</a:t>
            </a:r>
          </a:p>
        </p:txBody>
      </p:sp>
      <p:pic>
        <p:nvPicPr>
          <p:cNvPr id="5" name="HappyHouse_시연영상">
            <a:hlinkClick r:id="" action="ppaction://media"/>
            <a:extLst>
              <a:ext uri="{FF2B5EF4-FFF2-40B4-BE49-F238E27FC236}">
                <a16:creationId xmlns:a16="http://schemas.microsoft.com/office/drawing/2014/main" id="{99C1DA96-44AE-428C-A438-4EC8677D3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0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1B9C157-FD16-48CF-A850-EAE34A3582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80" y="1082512"/>
            <a:ext cx="7315840" cy="46929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4043494" y="2345306"/>
            <a:ext cx="4152550" cy="1886168"/>
            <a:chOff x="4043494" y="2611120"/>
            <a:chExt cx="415255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4427659" y="2611120"/>
              <a:ext cx="333668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Take 5.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043494" y="3974068"/>
              <a:ext cx="4152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개발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16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2320237" y="1391919"/>
            <a:ext cx="1478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j-lt"/>
              </a:rPr>
              <a:t>김형우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8533376" y="1391918"/>
            <a:ext cx="1478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+mj-lt"/>
              </a:rPr>
              <a:t>김성우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336794" y="3234699"/>
            <a:ext cx="5445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Vue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제작하여 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프론트 부분에서 미흡했던 </a:t>
            </a:r>
            <a:r>
              <a:rPr lang="en-US" altLang="ko-K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vuex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 및 파싱 등을 공부하고 제대로 익힐 수 있었던 유의미한 </a:t>
            </a:r>
            <a:r>
              <a:rPr lang="ko-KR" alt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개발이였습니다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6432794" y="3234698"/>
            <a:ext cx="549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해보고 싶었던 웹 프로젝트를 성공적으로 끝 마칠 수 있어서 유의미한 개발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시간이였습니다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5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F95FE4-252E-43BF-9218-66D6ACAD944F}"/>
              </a:ext>
            </a:extLst>
          </p:cNvPr>
          <p:cNvGrpSpPr/>
          <p:nvPr/>
        </p:nvGrpSpPr>
        <p:grpSpPr>
          <a:xfrm>
            <a:off x="3473038" y="1634169"/>
            <a:ext cx="5245924" cy="2952214"/>
            <a:chOff x="3085119" y="1634169"/>
            <a:chExt cx="5245924" cy="29522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2642E3-BC88-4917-B8EE-0B7ABA476EF3}"/>
                </a:ext>
              </a:extLst>
            </p:cNvPr>
            <p:cNvSpPr txBox="1"/>
            <p:nvPr/>
          </p:nvSpPr>
          <p:spPr>
            <a:xfrm>
              <a:off x="3085119" y="3262944"/>
              <a:ext cx="52459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latin typeface="+mj-lt"/>
                </a:rPr>
                <a:t>Thank You.</a:t>
              </a:r>
              <a:endParaRPr lang="ko-KR" altLang="en-US" sz="8000" dirty="0">
                <a:latin typeface="+mj-lt"/>
              </a:endParaRPr>
            </a:p>
          </p:txBody>
        </p:sp>
        <p:pic>
          <p:nvPicPr>
            <p:cNvPr id="1026" name="Picture 2" descr="post-thumbnail">
              <a:extLst>
                <a:ext uri="{FF2B5EF4-FFF2-40B4-BE49-F238E27FC236}">
                  <a16:creationId xmlns:a16="http://schemas.microsoft.com/office/drawing/2014/main" id="{CD23C43D-2F26-450F-883F-1DE803F76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3144" y="1634169"/>
              <a:ext cx="2809875" cy="162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28835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SSAFY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792480" y="1983519"/>
            <a:ext cx="3359794" cy="461665"/>
            <a:chOff x="873760" y="2564953"/>
            <a:chExt cx="3359794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26661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기획 배경 및 목표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792480" y="2944445"/>
            <a:ext cx="1493899" cy="461665"/>
            <a:chOff x="873760" y="2564953"/>
            <a:chExt cx="1493899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일정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792480" y="3893596"/>
            <a:ext cx="2218456" cy="461665"/>
            <a:chOff x="873760" y="2564953"/>
            <a:chExt cx="2218456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시장 분석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88EF71-EA4A-4F19-9E88-776632F938CD}"/>
              </a:ext>
            </a:extLst>
          </p:cNvPr>
          <p:cNvGrpSpPr/>
          <p:nvPr/>
        </p:nvGrpSpPr>
        <p:grpSpPr>
          <a:xfrm>
            <a:off x="792480" y="4848634"/>
            <a:ext cx="2218456" cy="461665"/>
            <a:chOff x="873760" y="2564953"/>
            <a:chExt cx="2218456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BE8E7-D893-43D0-8A27-0DD67D4AB0C2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E332E2-85D6-413F-AAEE-770B93FCDA1D}"/>
                </a:ext>
              </a:extLst>
            </p:cNvPr>
            <p:cNvSpPr txBox="1"/>
            <p:nvPr/>
          </p:nvSpPr>
          <p:spPr>
            <a:xfrm>
              <a:off x="1567440" y="256495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개발 결과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1EEFB3-38BE-46A8-A220-D498F6755B2D}"/>
              </a:ext>
            </a:extLst>
          </p:cNvPr>
          <p:cNvGrpSpPr/>
          <p:nvPr/>
        </p:nvGrpSpPr>
        <p:grpSpPr>
          <a:xfrm>
            <a:off x="792480" y="5803672"/>
            <a:ext cx="2218456" cy="461665"/>
            <a:chOff x="873760" y="2564953"/>
            <a:chExt cx="2218456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C149DA-9503-4591-BFB1-26DE48A71750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699762-9009-4A73-8710-CB576756B63C}"/>
                </a:ext>
              </a:extLst>
            </p:cNvPr>
            <p:cNvSpPr txBox="1"/>
            <p:nvPr/>
          </p:nvSpPr>
          <p:spPr>
            <a:xfrm>
              <a:off x="1567440" y="256495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개발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4264858" y="2345306"/>
            <a:ext cx="3662286" cy="1886168"/>
            <a:chOff x="4264858" y="2611120"/>
            <a:chExt cx="3662286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4264858" y="2611120"/>
              <a:ext cx="36622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Take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기획 배경 및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1597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50105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51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기획 배경 및 목표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Take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521112" y="1513659"/>
            <a:ext cx="10533032" cy="911261"/>
            <a:chOff x="1537048" y="1513659"/>
            <a:chExt cx="10533032" cy="9112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4C1970-6692-4A98-B536-0C34A980B161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오르는 집 값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3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부동산 가격은 지난 </a:t>
              </a:r>
              <a:r>
                <a:rPr lang="en-US" altLang="ko-KR" sz="1600" spc="-150" dirty="0"/>
                <a:t>10</a:t>
              </a:r>
              <a:r>
                <a:rPr lang="ko-KR" altLang="en-US" sz="1600" spc="-150" dirty="0"/>
                <a:t>년간 꾸준히 우 상향 중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이를 바탕으로 부동산 관련 웹 사이트를 제작 하기로 결정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1521112" y="3334438"/>
            <a:ext cx="10533032" cy="913248"/>
            <a:chOff x="1537048" y="1513659"/>
            <a:chExt cx="10533032" cy="9132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40ED85-D064-4325-8301-EF79D5D5B326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3" y="1513659"/>
              <a:ext cx="41347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+mj-ea"/>
                  <a:ea typeface="+mj-ea"/>
                </a:rPr>
                <a:t>서울 경기 부동산 수요 증가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서울 및 경기 지역의 </a:t>
              </a:r>
              <a:r>
                <a:rPr lang="en-US" altLang="ko-KR" sz="1600" spc="-150" dirty="0"/>
                <a:t>10</a:t>
              </a:r>
              <a:r>
                <a:rPr lang="ko-KR" altLang="en-US" sz="1600" spc="-150" dirty="0" err="1"/>
                <a:t>년차</a:t>
              </a:r>
              <a:r>
                <a:rPr lang="ko-KR" altLang="en-US" sz="1600" spc="-150" dirty="0"/>
                <a:t> 부부들의 부동산 수요 증가 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857E59-B594-4359-92E2-B5A7C9B352D8}"/>
              </a:ext>
            </a:extLst>
          </p:cNvPr>
          <p:cNvGrpSpPr/>
          <p:nvPr/>
        </p:nvGrpSpPr>
        <p:grpSpPr>
          <a:xfrm>
            <a:off x="1521112" y="5195857"/>
            <a:ext cx="10533032" cy="911261"/>
            <a:chOff x="1537048" y="1513659"/>
            <a:chExt cx="10533032" cy="91126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95DEA4-5B90-4295-9E17-99A4C71B88FF}"/>
                </a:ext>
              </a:extLst>
            </p:cNvPr>
            <p:cNvSpPr txBox="1"/>
            <p:nvPr/>
          </p:nvSpPr>
          <p:spPr>
            <a:xfrm>
              <a:off x="1537048" y="155982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목표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101923-6978-4C36-AB89-B970EF3F165E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8523-879F-4932-AFE5-8D2C2580439A}"/>
                </a:ext>
              </a:extLst>
            </p:cNvPr>
            <p:cNvSpPr txBox="1"/>
            <p:nvPr/>
          </p:nvSpPr>
          <p:spPr>
            <a:xfrm>
              <a:off x="3076354" y="1513659"/>
              <a:ext cx="33496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일일 트래픽 </a:t>
              </a:r>
              <a:r>
                <a:rPr lang="en-US" altLang="ko-KR" sz="2400" dirty="0">
                  <a:latin typeface="+mj-ea"/>
                  <a:ea typeface="+mj-ea"/>
                </a:rPr>
                <a:t>100</a:t>
              </a:r>
              <a:r>
                <a:rPr lang="ko-KR" altLang="en-US" sz="2400" dirty="0">
                  <a:latin typeface="+mj-ea"/>
                  <a:ea typeface="+mj-ea"/>
                </a:rPr>
                <a:t> 이상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2853C-0ADD-4F3E-B386-7336E0FABDBE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3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사용성을 고려하여  </a:t>
              </a:r>
              <a:r>
                <a:rPr lang="en-US" altLang="ko-KR" sz="1600" spc="-150" dirty="0"/>
                <a:t>UI </a:t>
              </a:r>
              <a:r>
                <a:rPr lang="ko-KR" altLang="en-US" sz="1600" spc="-150" dirty="0"/>
                <a:t>제작 및  가용성을 높이기 위한 </a:t>
              </a:r>
              <a:r>
                <a:rPr lang="en-US" altLang="ko-KR" sz="1600" spc="-150" dirty="0"/>
                <a:t>Back End </a:t>
              </a:r>
              <a:r>
                <a:rPr lang="ko-KR" altLang="en-US" sz="1600" spc="-150" dirty="0"/>
                <a:t>최적화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0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4264858" y="2345306"/>
            <a:ext cx="3662286" cy="1886168"/>
            <a:chOff x="4264858" y="2611120"/>
            <a:chExt cx="3662286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4264858" y="2611120"/>
              <a:ext cx="36622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Take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일정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Take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4EC0C-E2DC-4EAE-AB93-4B885EA2D0D2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D4ACBF-70A7-4263-BAB2-0940EFB06173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37384B-050D-4EA6-BE73-0BFC1A5484C1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39E0F-1481-4FE9-943F-B209453418C4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A000-AAC8-4958-8E6B-92DDD5268F55}"/>
              </a:ext>
            </a:extLst>
          </p:cNvPr>
          <p:cNvSpPr txBox="1"/>
          <p:nvPr/>
        </p:nvSpPr>
        <p:spPr>
          <a:xfrm>
            <a:off x="344823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A4BF8F-B606-4AAB-8891-593AEBA1A191}"/>
              </a:ext>
            </a:extLst>
          </p:cNvPr>
          <p:cNvSpPr txBox="1"/>
          <p:nvPr/>
        </p:nvSpPr>
        <p:spPr>
          <a:xfrm>
            <a:off x="620205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6A1DD-AE7B-4656-B8D4-250943FEC6D9}"/>
              </a:ext>
            </a:extLst>
          </p:cNvPr>
          <p:cNvSpPr txBox="1"/>
          <p:nvPr/>
        </p:nvSpPr>
        <p:spPr>
          <a:xfrm>
            <a:off x="8955881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D8DEF-94CF-4D82-AB55-41A1AECA3E18}"/>
              </a:ext>
            </a:extLst>
          </p:cNvPr>
          <p:cNvSpPr txBox="1"/>
          <p:nvPr/>
        </p:nvSpPr>
        <p:spPr>
          <a:xfrm>
            <a:off x="1590617" y="1895292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Version 0.1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206D1-561F-4DF7-92CF-9DD64A6A7C4A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91BDC3-3B5D-4087-9036-342DCFBE09DA}"/>
              </a:ext>
            </a:extLst>
          </p:cNvPr>
          <p:cNvSpPr txBox="1"/>
          <p:nvPr/>
        </p:nvSpPr>
        <p:spPr>
          <a:xfrm>
            <a:off x="4372417" y="1895292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Version 0.3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9E79-EA5B-4625-9C8B-3ADF62CDC67E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001D0-3A9A-4165-A570-15F97A4B97B4}"/>
              </a:ext>
            </a:extLst>
          </p:cNvPr>
          <p:cNvSpPr txBox="1"/>
          <p:nvPr/>
        </p:nvSpPr>
        <p:spPr>
          <a:xfrm>
            <a:off x="7131776" y="1895292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Version 0.5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9DDEA-E651-4AD1-87D8-54D0F7CA7B1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B1A25-2550-4092-963A-42A84360194E}"/>
              </a:ext>
            </a:extLst>
          </p:cNvPr>
          <p:cNvSpPr txBox="1"/>
          <p:nvPr/>
        </p:nvSpPr>
        <p:spPr>
          <a:xfrm>
            <a:off x="9882104" y="1895292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Version 1.0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1697D-D01E-49FA-B9EF-18AABCB01884}"/>
              </a:ext>
            </a:extLst>
          </p:cNvPr>
          <p:cNvSpPr txBox="1"/>
          <p:nvPr/>
        </p:nvSpPr>
        <p:spPr>
          <a:xfrm>
            <a:off x="1368762" y="3180428"/>
            <a:ext cx="1682895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시나리오 작성 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화면 설계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모델링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초기 프로젝트 설정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요구사항 명세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4D30F-381D-4C68-A012-A6DDBEC005FE}"/>
              </a:ext>
            </a:extLst>
          </p:cNvPr>
          <p:cNvSpPr txBox="1"/>
          <p:nvPr/>
        </p:nvSpPr>
        <p:spPr>
          <a:xfrm>
            <a:off x="4136871" y="3017485"/>
            <a:ext cx="1682895" cy="210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프로토 타입 제작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공지사항 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게시판 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 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로그아웃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거래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Happy House 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화면 설계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8E51F-AFE7-4EDA-9204-075A4EB037FE}"/>
              </a:ext>
            </a:extLst>
          </p:cNvPr>
          <p:cNvSpPr txBox="1"/>
          <p:nvPr/>
        </p:nvSpPr>
        <p:spPr>
          <a:xfrm>
            <a:off x="6950368" y="3058672"/>
            <a:ext cx="1682895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거래 기능 구현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날씨 기능 구현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뉴스 기능 구현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 기능 구현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기능 구현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B8EAB-D753-43D0-9A41-509D848CDA21}"/>
              </a:ext>
            </a:extLst>
          </p:cNvPr>
          <p:cNvSpPr txBox="1"/>
          <p:nvPr/>
        </p:nvSpPr>
        <p:spPr>
          <a:xfrm>
            <a:off x="9653985" y="3789825"/>
            <a:ext cx="1682895" cy="68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 화면 구현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화면 추가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341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4419600" y="2345306"/>
            <a:ext cx="3344744" cy="1886168"/>
            <a:chOff x="4419600" y="2611120"/>
            <a:chExt cx="3344744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4427660" y="2611120"/>
              <a:ext cx="333668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Take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시장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1D1C217-37F7-4AA5-A781-4AB440E77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0" y="2238576"/>
            <a:ext cx="3351274" cy="206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E6AEB7-D23A-4AEB-8D25-EE351405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94" y="2008994"/>
            <a:ext cx="3750849" cy="17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시장 분석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Take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6098440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B1D-F7CA-4BDB-8533-AB3497A01723}"/>
              </a:ext>
            </a:extLst>
          </p:cNvPr>
          <p:cNvCxnSpPr/>
          <p:nvPr/>
        </p:nvCxnSpPr>
        <p:spPr>
          <a:xfrm flipH="1">
            <a:off x="4792403" y="4078181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6127464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BB90255-BE5E-4437-905B-B33BC215589D}"/>
              </a:ext>
            </a:extLst>
          </p:cNvPr>
          <p:cNvSpPr/>
          <p:nvPr/>
        </p:nvSpPr>
        <p:spPr>
          <a:xfrm>
            <a:off x="3560349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5216617" y="1128403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6975383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E279-63C1-4763-B4BB-5446A9E27DE8}"/>
              </a:ext>
            </a:extLst>
          </p:cNvPr>
          <p:cNvSpPr txBox="1"/>
          <p:nvPr/>
        </p:nvSpPr>
        <p:spPr>
          <a:xfrm>
            <a:off x="5216617" y="1528341"/>
            <a:ext cx="1832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lt"/>
              </a:rPr>
              <a:t>이용자 </a:t>
            </a:r>
            <a:endParaRPr lang="en-US" altLang="ko-KR" sz="24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+mj-lt"/>
              </a:rPr>
              <a:t>나이대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</a:rPr>
              <a:t> 비교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D1904F-E0A1-4966-9B62-1EE652C3ACE4}"/>
              </a:ext>
            </a:extLst>
          </p:cNvPr>
          <p:cNvSpPr txBox="1"/>
          <p:nvPr/>
        </p:nvSpPr>
        <p:spPr>
          <a:xfrm>
            <a:off x="3600893" y="4656087"/>
            <a:ext cx="1668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주요 온라인 부동산 서비스 분석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58A13-078F-4541-B0A9-630C6E910839}"/>
              </a:ext>
            </a:extLst>
          </p:cNvPr>
          <p:cNvSpPr txBox="1"/>
          <p:nvPr/>
        </p:nvSpPr>
        <p:spPr>
          <a:xfrm>
            <a:off x="7103262" y="4702934"/>
            <a:ext cx="1503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j-lt"/>
              </a:rPr>
              <a:t>온라인 부동산 서비스 향후 전략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174033-F71D-4F1B-9C51-545F06A98290}"/>
              </a:ext>
            </a:extLst>
          </p:cNvPr>
          <p:cNvGrpSpPr/>
          <p:nvPr/>
        </p:nvGrpSpPr>
        <p:grpSpPr>
          <a:xfrm>
            <a:off x="209268" y="4655511"/>
            <a:ext cx="2858426" cy="1123385"/>
            <a:chOff x="-134062" y="4462104"/>
            <a:chExt cx="2858426" cy="11233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A8B215-AB08-4A21-A581-C95A823DD913}"/>
                </a:ext>
              </a:extLst>
            </p:cNvPr>
            <p:cNvSpPr txBox="1"/>
            <p:nvPr/>
          </p:nvSpPr>
          <p:spPr>
            <a:xfrm>
              <a:off x="-134062" y="4846825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접근성이 좋고 빠른 접근이 쉬운 포털의 중복 이용률이 높을 것으로 추정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2515F6-A88E-4AEE-B4B2-C159346E349A}"/>
                </a:ext>
              </a:extLst>
            </p:cNvPr>
            <p:cNvSpPr txBox="1"/>
            <p:nvPr/>
          </p:nvSpPr>
          <p:spPr>
            <a:xfrm>
              <a:off x="43551" y="4462104"/>
              <a:ext cx="1986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중복 이용률 고려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8832965" y="4405169"/>
            <a:ext cx="3114904" cy="1512004"/>
            <a:chOff x="24536" y="4235821"/>
            <a:chExt cx="3114904" cy="151200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수도권 중심으로 한 부동산 가격의 상승세와 가구 형태 변화로 인해 부동산 수요 꾸준히 상승 할 것으로 판단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24536" y="4235821"/>
              <a:ext cx="2460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온라인 부동산 서비스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7253476" y="1037301"/>
            <a:ext cx="4145686" cy="843846"/>
            <a:chOff x="281014" y="4235821"/>
            <a:chExt cx="4145686" cy="8438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281014" y="4618002"/>
              <a:ext cx="4145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/>
                <a:t>40~50</a:t>
              </a:r>
              <a:r>
                <a:rPr lang="ko-KR" altLang="en-US" sz="1200" dirty="0"/>
                <a:t>대 이상의 사용자들이 가장 이용률이 많다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이를 고려하여 매매 위주로 데이터 조회하도록 제작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281014" y="4235821"/>
              <a:ext cx="1745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b="1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포털 시스템의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8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하늘, 자연, 눈, 실외이(가) 표시된 사진&#10;&#10;자동 생성된 설명">
            <a:extLst>
              <a:ext uri="{FF2B5EF4-FFF2-40B4-BE49-F238E27FC236}">
                <a16:creationId xmlns:a16="http://schemas.microsoft.com/office/drawing/2014/main" id="{ECF1182B-A3FD-4211-A11B-459718DE51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4419600" y="2345306"/>
            <a:ext cx="3344742" cy="2317055"/>
            <a:chOff x="4419600" y="2611120"/>
            <a:chExt cx="3344742" cy="23170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4427659" y="2611120"/>
              <a:ext cx="333668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Take 4.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개발 결과</a:t>
              </a:r>
              <a:endParaRPr lang="en-US" altLang="ko-KR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시연 동영상</a:t>
              </a:r>
              <a:r>
                <a:rPr lang="en-US" altLang="ko-KR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)</a:t>
              </a:r>
              <a:endParaRPr lang="ko-KR" altLang="en-US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04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311</Words>
  <Application>Microsoft Office PowerPoint</Application>
  <PresentationFormat>와이드스크린</PresentationFormat>
  <Paragraphs>100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G마켓 산스 TTF Bold</vt:lpstr>
      <vt:lpstr>G마켓 산스 TTF Light</vt:lpstr>
      <vt:lpstr>G마켓 산스 TTF Medium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T32858</cp:lastModifiedBy>
  <cp:revision>119</cp:revision>
  <dcterms:created xsi:type="dcterms:W3CDTF">2020-02-09T06:06:54Z</dcterms:created>
  <dcterms:modified xsi:type="dcterms:W3CDTF">2021-11-25T11:08:02Z</dcterms:modified>
</cp:coreProperties>
</file>